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8"/>
  </p:notesMasterIdLst>
  <p:sldIdLst>
    <p:sldId id="304" r:id="rId5"/>
    <p:sldId id="314" r:id="rId6"/>
    <p:sldId id="288" r:id="rId7"/>
    <p:sldId id="319" r:id="rId8"/>
    <p:sldId id="318" r:id="rId9"/>
    <p:sldId id="308" r:id="rId10"/>
    <p:sldId id="317" r:id="rId11"/>
    <p:sldId id="299" r:id="rId12"/>
    <p:sldId id="320" r:id="rId13"/>
    <p:sldId id="321" r:id="rId14"/>
    <p:sldId id="322" r:id="rId15"/>
    <p:sldId id="310" r:id="rId16"/>
    <p:sldId id="323" r:id="rId17"/>
    <p:sldId id="324" r:id="rId18"/>
    <p:sldId id="325" r:id="rId19"/>
    <p:sldId id="326" r:id="rId20"/>
    <p:sldId id="327" r:id="rId21"/>
    <p:sldId id="329" r:id="rId22"/>
    <p:sldId id="303" r:id="rId23"/>
    <p:sldId id="330" r:id="rId24"/>
    <p:sldId id="332" r:id="rId25"/>
    <p:sldId id="331" r:id="rId26"/>
    <p:sldId id="328" r:id="rId27"/>
    <p:sldId id="313" r:id="rId28"/>
    <p:sldId id="337" r:id="rId29"/>
    <p:sldId id="333" r:id="rId30"/>
    <p:sldId id="334" r:id="rId31"/>
    <p:sldId id="335" r:id="rId32"/>
    <p:sldId id="336" r:id="rId33"/>
    <p:sldId id="338" r:id="rId34"/>
    <p:sldId id="339" r:id="rId35"/>
    <p:sldId id="340" r:id="rId36"/>
    <p:sldId id="30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50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971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32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199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81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07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686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218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6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824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241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2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806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219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97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22019"/>
            <a:ext cx="5199591" cy="1653229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en-US" dirty="0">
                <a:ln w="28575">
                  <a:solidFill>
                    <a:schemeClr val="bg1"/>
                  </a:solidFill>
                </a:ln>
              </a:rPr>
              <a:t>AWS </a:t>
            </a:r>
            <a:r>
              <a:rPr lang="en-US" dirty="0">
                <a:ln w="28575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</a:t>
            </a:r>
            <a:r>
              <a:rPr lang="en-US" dirty="0">
                <a:ln w="28575">
                  <a:solidFill>
                    <a:schemeClr val="bg1"/>
                  </a:solidFill>
                </a:ln>
              </a:rPr>
              <a:t> Capstone project – 3 tier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AB2589-F184-6386-8B2C-530DD3739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591" y="439376"/>
            <a:ext cx="6920635" cy="6180500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D6A0E701-9598-876F-34AC-BF168B782B14}"/>
              </a:ext>
            </a:extLst>
          </p:cNvPr>
          <p:cNvSpPr txBox="1">
            <a:spLocks/>
          </p:cNvSpPr>
          <p:nvPr/>
        </p:nvSpPr>
        <p:spPr>
          <a:xfrm>
            <a:off x="424198" y="4983479"/>
            <a:ext cx="4271627" cy="48577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n w="28575">
                  <a:solidFill>
                    <a:schemeClr val="bg1"/>
                  </a:solidFill>
                </a:ln>
              </a:rPr>
              <a:t>By Aayush Singh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0"/>
            <a:ext cx="10318690" cy="438539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Auto Scaling group Private - 1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E49A5-D056-93D9-C1DA-5561C7445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29" y="438539"/>
            <a:ext cx="11781541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66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0"/>
            <a:ext cx="10318690" cy="438539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Auto Scaling group Private - 2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936AC-11D5-00FE-1413-48B0A06B2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6" y="368213"/>
            <a:ext cx="11453853" cy="4404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8B9D03-0B11-FE76-D65B-FB38F894E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676" y="4416602"/>
            <a:ext cx="9476283" cy="2304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4D92A0-46E0-7CA1-5412-2CCB4BDE9D17}"/>
              </a:ext>
            </a:extLst>
          </p:cNvPr>
          <p:cNvSpPr txBox="1"/>
          <p:nvPr/>
        </p:nvSpPr>
        <p:spPr>
          <a:xfrm>
            <a:off x="5206481" y="1873572"/>
            <a:ext cx="299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Private Subnets</a:t>
            </a:r>
          </a:p>
        </p:txBody>
      </p:sp>
    </p:spTree>
    <p:extLst>
      <p:ext uri="{BB962C8B-B14F-4D97-AF65-F5344CB8AC3E}">
        <p14:creationId xmlns:p14="http://schemas.microsoft.com/office/powerpoint/2010/main" val="1646009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22514"/>
          </a:xfrm>
        </p:spPr>
        <p:txBody>
          <a:bodyPr>
            <a:normAutofit/>
          </a:bodyPr>
          <a:lstStyle/>
          <a:p>
            <a:r>
              <a:rPr lang="en-US" sz="2800" dirty="0"/>
              <a:t>Target Group Public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BCFD2FF-2969-FC12-CB9A-FAE5D910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2" y="385991"/>
            <a:ext cx="11952896" cy="633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22514"/>
          </a:xfrm>
        </p:spPr>
        <p:txBody>
          <a:bodyPr>
            <a:normAutofit/>
          </a:bodyPr>
          <a:lstStyle/>
          <a:p>
            <a:r>
              <a:rPr lang="en-US" sz="2800" dirty="0"/>
              <a:t>Target Group Optional - 1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3D3C9-EDC7-0798-AE50-A661539C8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757"/>
            <a:ext cx="12192000" cy="591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22514"/>
          </a:xfrm>
        </p:spPr>
        <p:txBody>
          <a:bodyPr>
            <a:normAutofit/>
          </a:bodyPr>
          <a:lstStyle/>
          <a:p>
            <a:r>
              <a:rPr lang="en-US" sz="2800" dirty="0"/>
              <a:t>Target Group Optional - 2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9ADEB-DD44-08CF-4A8D-929B5E106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744"/>
            <a:ext cx="12192000" cy="595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02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34523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Load balancer public - 1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A5E60-43DF-7605-CAAC-EE858146F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836"/>
            <a:ext cx="12076300" cy="532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83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34523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Load balancer public - 2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F6619A-AE9B-6F90-ACFC-7422ABE0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798734"/>
            <a:ext cx="12549673" cy="3144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B4B16D-2879-37AF-C965-0E0976A2A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34" y="345233"/>
            <a:ext cx="11094097" cy="37557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16F22D-1BA4-D074-26D5-70722EF8080C}"/>
              </a:ext>
            </a:extLst>
          </p:cNvPr>
          <p:cNvSpPr txBox="1"/>
          <p:nvPr/>
        </p:nvSpPr>
        <p:spPr>
          <a:xfrm>
            <a:off x="2142834" y="690465"/>
            <a:ext cx="790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Added 2 more rules for URL parameters to redirect requests based on that</a:t>
            </a:r>
          </a:p>
          <a:p>
            <a:r>
              <a:rPr lang="en-US" dirty="0"/>
              <a:t>To designated ec2 instances.</a:t>
            </a:r>
          </a:p>
        </p:txBody>
      </p:sp>
    </p:spTree>
    <p:extLst>
      <p:ext uri="{BB962C8B-B14F-4D97-AF65-F5344CB8AC3E}">
        <p14:creationId xmlns:p14="http://schemas.microsoft.com/office/powerpoint/2010/main" val="391233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57199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All Ec2 Instances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9A913-E081-A129-3537-99946EFB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179"/>
            <a:ext cx="12192000" cy="439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54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34523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Load balancer results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7F982-5038-20E5-57BE-5795E2A4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009"/>
            <a:ext cx="12192000" cy="1377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AAC366-D3DB-C27C-CEC9-95686CB88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7959"/>
            <a:ext cx="121920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E76110-3A08-2789-24EA-E67CEE92E62D}"/>
              </a:ext>
            </a:extLst>
          </p:cNvPr>
          <p:cNvSpPr txBox="1"/>
          <p:nvPr/>
        </p:nvSpPr>
        <p:spPr>
          <a:xfrm>
            <a:off x="8285584" y="1180323"/>
            <a:ext cx="212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Public ec2 server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F6A27-BDD6-0317-5B67-7F0C0261D74A}"/>
              </a:ext>
            </a:extLst>
          </p:cNvPr>
          <p:cNvSpPr txBox="1"/>
          <p:nvPr/>
        </p:nvSpPr>
        <p:spPr>
          <a:xfrm>
            <a:off x="8400662" y="2601202"/>
            <a:ext cx="212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Public ec2 server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A33B9A-FEA1-D600-F8D0-513746C9C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1336"/>
            <a:ext cx="12192000" cy="10996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32CDE4-C529-73FA-2577-C7FDD0070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54312"/>
            <a:ext cx="12192000" cy="1187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5DFEC3-DD5A-D8E5-AB5B-B78ED4B07A19}"/>
              </a:ext>
            </a:extLst>
          </p:cNvPr>
          <p:cNvSpPr txBox="1"/>
          <p:nvPr/>
        </p:nvSpPr>
        <p:spPr>
          <a:xfrm>
            <a:off x="3480319" y="4211031"/>
            <a:ext cx="696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Optional ec2 &amp; target group task with URL parameter i.e. /</a:t>
            </a:r>
            <a:r>
              <a:rPr lang="en-IN" dirty="0" err="1"/>
              <a:t>aayush</a:t>
            </a:r>
            <a:r>
              <a:rPr lang="en-IN" dirty="0"/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C20824-3158-90E2-030F-21F955AEE42B}"/>
              </a:ext>
            </a:extLst>
          </p:cNvPr>
          <p:cNvSpPr txBox="1"/>
          <p:nvPr/>
        </p:nvSpPr>
        <p:spPr>
          <a:xfrm>
            <a:off x="4015274" y="5710699"/>
            <a:ext cx="681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Optional ec2 &amp; target group task with URL parameter i.e. /</a:t>
            </a:r>
            <a:r>
              <a:rPr lang="en-IN" dirty="0" err="1"/>
              <a:t>singh</a:t>
            </a:r>
            <a:r>
              <a:rPr lang="en-IN" dirty="0"/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13933-222D-5CA3-4AC8-B19E6171F4AB}"/>
              </a:ext>
            </a:extLst>
          </p:cNvPr>
          <p:cNvSpPr txBox="1"/>
          <p:nvPr/>
        </p:nvSpPr>
        <p:spPr>
          <a:xfrm>
            <a:off x="400378" y="6347991"/>
            <a:ext cx="905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Load Balancer URL - Aayush-S-Proj-Load-Balancer-1925369419.us-east-2.elb.amazonaws.com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983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1"/>
            <a:ext cx="10515600" cy="485192"/>
          </a:xfrm>
        </p:spPr>
        <p:txBody>
          <a:bodyPr>
            <a:normAutofit/>
          </a:bodyPr>
          <a:lstStyle/>
          <a:p>
            <a:r>
              <a:rPr lang="en-ZA" sz="2800" dirty="0"/>
              <a:t>RDS - subnet group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7701ED2-8C6F-92A6-9D1C-CA9C9E57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121"/>
            <a:ext cx="11949195" cy="44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8908"/>
            <a:ext cx="4114800" cy="1325563"/>
          </a:xfrm>
        </p:spPr>
        <p:txBody>
          <a:bodyPr>
            <a:normAutofit/>
          </a:bodyPr>
          <a:lstStyle/>
          <a:p>
            <a:r>
              <a:rPr lang="en-ZA" dirty="0"/>
              <a:t>Created VPC</a:t>
            </a:r>
          </a:p>
        </p:txBody>
      </p:sp>
      <p:sp>
        <p:nvSpPr>
          <p:cNvPr id="988" name="Footer Placeholder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0D35A0-4831-1165-8E80-67F16A17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" y="632108"/>
            <a:ext cx="8533892" cy="3317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3BC450-5C6A-FA8D-8A49-B5649BB03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708" y="3680239"/>
            <a:ext cx="8677568" cy="324747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369F9BF-5FF6-8613-0657-FAE70A3E41C1}"/>
              </a:ext>
            </a:extLst>
          </p:cNvPr>
          <p:cNvSpPr txBox="1">
            <a:spLocks/>
          </p:cNvSpPr>
          <p:nvPr/>
        </p:nvSpPr>
        <p:spPr>
          <a:xfrm>
            <a:off x="0" y="4574991"/>
            <a:ext cx="3661708" cy="1921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2000" dirty="0"/>
              <a:t>2 Private &amp; 2 public subnets in 2 different availability zones with 1 </a:t>
            </a:r>
            <a:r>
              <a:rPr lang="en-ZA" sz="2000" dirty="0" err="1"/>
              <a:t>nat</a:t>
            </a:r>
            <a:r>
              <a:rPr lang="en-ZA" sz="2000" dirty="0"/>
              <a:t> gateway &amp; s3 gateway in Us East 2 – Ohio Region</a:t>
            </a:r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1"/>
            <a:ext cx="10515600" cy="485192"/>
          </a:xfrm>
        </p:spPr>
        <p:txBody>
          <a:bodyPr>
            <a:normAutofit/>
          </a:bodyPr>
          <a:lstStyle/>
          <a:p>
            <a:r>
              <a:rPr lang="en-ZA" sz="2800" dirty="0"/>
              <a:t>RDS – Database - 1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2249E-836F-4E12-7217-6B2875A02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" y="449322"/>
            <a:ext cx="11979678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45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1"/>
            <a:ext cx="10515600" cy="485192"/>
          </a:xfrm>
        </p:spPr>
        <p:txBody>
          <a:bodyPr>
            <a:normAutofit/>
          </a:bodyPr>
          <a:lstStyle/>
          <a:p>
            <a:r>
              <a:rPr lang="en-ZA" sz="2800" dirty="0"/>
              <a:t>RDS – Database - 2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08569-7C6A-77D3-EF12-9F4285082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" y="563631"/>
            <a:ext cx="11987299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3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1"/>
            <a:ext cx="10515600" cy="485192"/>
          </a:xfrm>
        </p:spPr>
        <p:txBody>
          <a:bodyPr>
            <a:normAutofit/>
          </a:bodyPr>
          <a:lstStyle/>
          <a:p>
            <a:r>
              <a:rPr lang="en-ZA" sz="2800" dirty="0"/>
              <a:t>RDS – Database - 3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A272E-6D1D-7858-F781-D2316C78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193"/>
            <a:ext cx="11964437" cy="3323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02F995-9FBB-4577-D6EB-38DF5F5DB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1494"/>
            <a:ext cx="11857748" cy="283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12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34523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Connecting to RDS through private ec2 in public ec2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4AB23-94CE-AD10-0A83-E01A6B7B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973"/>
            <a:ext cx="12192000" cy="6224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CA1B0D-388C-6775-A610-7A0EBDD07392}"/>
              </a:ext>
            </a:extLst>
          </p:cNvPr>
          <p:cNvSpPr txBox="1"/>
          <p:nvPr/>
        </p:nvSpPr>
        <p:spPr>
          <a:xfrm>
            <a:off x="4505325" y="1852189"/>
            <a:ext cx="3807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Connecting to private ec2 instance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870B8-D29F-58F9-B7CA-62B04ED0521D}"/>
              </a:ext>
            </a:extLst>
          </p:cNvPr>
          <p:cNvSpPr txBox="1"/>
          <p:nvPr/>
        </p:nvSpPr>
        <p:spPr>
          <a:xfrm>
            <a:off x="4505325" y="2656600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Checking </a:t>
            </a:r>
            <a:r>
              <a:rPr lang="en-US" dirty="0" err="1">
                <a:solidFill>
                  <a:schemeClr val="bg1"/>
                </a:solidFill>
              </a:rPr>
              <a:t>mysql</a:t>
            </a:r>
            <a:r>
              <a:rPr lang="en-US" dirty="0">
                <a:solidFill>
                  <a:schemeClr val="bg1"/>
                </a:solidFill>
              </a:rPr>
              <a:t> version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FA3DA-1AE0-B0CF-A710-87EA4B986E0C}"/>
              </a:ext>
            </a:extLst>
          </p:cNvPr>
          <p:cNvSpPr txBox="1"/>
          <p:nvPr/>
        </p:nvSpPr>
        <p:spPr>
          <a:xfrm>
            <a:off x="5581228" y="3208629"/>
            <a:ext cx="3286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Connecting to RDS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6F0FD-89DD-6259-8671-9ED15510AD2B}"/>
              </a:ext>
            </a:extLst>
          </p:cNvPr>
          <p:cNvSpPr txBox="1"/>
          <p:nvPr/>
        </p:nvSpPr>
        <p:spPr>
          <a:xfrm>
            <a:off x="3417143" y="4528711"/>
            <a:ext cx="727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Connected to RDS Database and showing all the databases present.</a:t>
            </a:r>
          </a:p>
        </p:txBody>
      </p:sp>
    </p:spTree>
    <p:extLst>
      <p:ext uri="{BB962C8B-B14F-4D97-AF65-F5344CB8AC3E}">
        <p14:creationId xmlns:p14="http://schemas.microsoft.com/office/powerpoint/2010/main" val="882824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itle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73" y="-89014"/>
            <a:ext cx="9050253" cy="640080"/>
          </a:xfrm>
        </p:spPr>
        <p:txBody>
          <a:bodyPr>
            <a:normAutofit/>
          </a:bodyPr>
          <a:lstStyle/>
          <a:p>
            <a:r>
              <a:rPr lang="en-US" sz="2800" dirty="0"/>
              <a:t>AWS S3 Bucket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AE54BF-2581-4D14-A1E9-89136622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F2F7F7-A78C-348C-2D28-F5ACAA6F3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798" y="398958"/>
            <a:ext cx="6303975" cy="34036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A239C7-183A-D4A6-D5A6-B535DD726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551" y="3802643"/>
            <a:ext cx="8790128" cy="26997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0339A48-272B-4142-603C-E4C8B3EAF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580" y="398958"/>
            <a:ext cx="7819053" cy="2473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535B60-9993-D49B-CF72-9CD7EC3F0E64}"/>
              </a:ext>
            </a:extLst>
          </p:cNvPr>
          <p:cNvSpPr txBox="1"/>
          <p:nvPr/>
        </p:nvSpPr>
        <p:spPr>
          <a:xfrm>
            <a:off x="5645426" y="5575852"/>
            <a:ext cx="5005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Created event notification for SNS whenever</a:t>
            </a:r>
          </a:p>
          <a:p>
            <a:r>
              <a:rPr lang="en-US" dirty="0"/>
              <a:t>An object create events happens in the bucket</a:t>
            </a:r>
          </a:p>
        </p:txBody>
      </p:sp>
    </p:spTree>
    <p:extLst>
      <p:ext uri="{BB962C8B-B14F-4D97-AF65-F5344CB8AC3E}">
        <p14:creationId xmlns:p14="http://schemas.microsoft.com/office/powerpoint/2010/main" val="4267049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itle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73" y="-89014"/>
            <a:ext cx="9050253" cy="640080"/>
          </a:xfrm>
        </p:spPr>
        <p:txBody>
          <a:bodyPr>
            <a:normAutofit/>
          </a:bodyPr>
          <a:lstStyle/>
          <a:p>
            <a:r>
              <a:rPr lang="en-US" sz="2800" dirty="0"/>
              <a:t>AWS S3 Role for ec2 instance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AE54BF-2581-4D14-A1E9-89136622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FAFC9-E8E8-6395-CD87-C31EA75D5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972"/>
            <a:ext cx="7479291" cy="3634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E2DB34-DFA9-2671-E30E-D1A4A52EC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264" y="4013627"/>
            <a:ext cx="5951736" cy="2720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FC6F3B-AD39-44D4-F0B4-E604DB31D583}"/>
              </a:ext>
            </a:extLst>
          </p:cNvPr>
          <p:cNvSpPr txBox="1"/>
          <p:nvPr/>
        </p:nvSpPr>
        <p:spPr>
          <a:xfrm>
            <a:off x="7633252" y="924339"/>
            <a:ext cx="42049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Created EC2 IAM role for S3 bucket</a:t>
            </a:r>
          </a:p>
          <a:p>
            <a:r>
              <a:rPr lang="en-US" dirty="0"/>
              <a:t>and attached it to the private EC2</a:t>
            </a:r>
          </a:p>
          <a:p>
            <a:r>
              <a:rPr lang="en-US" dirty="0"/>
              <a:t>Instance to connect to S3 services and </a:t>
            </a:r>
          </a:p>
          <a:p>
            <a:r>
              <a:rPr lang="en-US" dirty="0"/>
              <a:t>Bucket without needing to run AWS</a:t>
            </a:r>
          </a:p>
          <a:p>
            <a:r>
              <a:rPr lang="en-US" dirty="0"/>
              <a:t>Configure commands.</a:t>
            </a:r>
          </a:p>
        </p:txBody>
      </p:sp>
    </p:spTree>
    <p:extLst>
      <p:ext uri="{BB962C8B-B14F-4D97-AF65-F5344CB8AC3E}">
        <p14:creationId xmlns:p14="http://schemas.microsoft.com/office/powerpoint/2010/main" val="2010471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itle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73" y="-89014"/>
            <a:ext cx="9050253" cy="640080"/>
          </a:xfrm>
        </p:spPr>
        <p:txBody>
          <a:bodyPr>
            <a:normAutofit/>
          </a:bodyPr>
          <a:lstStyle/>
          <a:p>
            <a:r>
              <a:rPr lang="en-US" sz="2800" dirty="0"/>
              <a:t>AWS SNS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AE54BF-2581-4D14-A1E9-89136622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9A9DD-2D56-6201-FEDB-AF682E86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2" y="403119"/>
            <a:ext cx="7835867" cy="3025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D92B0E-DD74-4F70-A73D-38A6DB427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2" y="3558254"/>
            <a:ext cx="11659610" cy="32997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5C5AFF-BF06-A2A0-F2BC-034B7E4FD9F9}"/>
              </a:ext>
            </a:extLst>
          </p:cNvPr>
          <p:cNvSpPr txBox="1"/>
          <p:nvPr/>
        </p:nvSpPr>
        <p:spPr>
          <a:xfrm>
            <a:off x="7929129" y="446640"/>
            <a:ext cx="42628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Added 2 Subscriptions, one for my </a:t>
            </a:r>
          </a:p>
          <a:p>
            <a:r>
              <a:rPr lang="en-US" dirty="0"/>
              <a:t>HCL email id and one to trigger AWS </a:t>
            </a:r>
          </a:p>
          <a:p>
            <a:r>
              <a:rPr lang="en-US" dirty="0"/>
              <a:t>Lambda function and added</a:t>
            </a:r>
          </a:p>
          <a:p>
            <a:r>
              <a:rPr lang="en-US" dirty="0"/>
              <a:t>S3 service and bucket ARN in the</a:t>
            </a:r>
          </a:p>
          <a:p>
            <a:r>
              <a:rPr lang="en-US" dirty="0"/>
              <a:t>Access policy so that S3 Bucket should</a:t>
            </a:r>
          </a:p>
          <a:p>
            <a:r>
              <a:rPr lang="en-US" dirty="0"/>
              <a:t>be able to publish messages in this </a:t>
            </a:r>
          </a:p>
          <a:p>
            <a:r>
              <a:rPr lang="en-US" dirty="0"/>
              <a:t>topic.</a:t>
            </a:r>
          </a:p>
        </p:txBody>
      </p:sp>
    </p:spTree>
    <p:extLst>
      <p:ext uri="{BB962C8B-B14F-4D97-AF65-F5344CB8AC3E}">
        <p14:creationId xmlns:p14="http://schemas.microsoft.com/office/powerpoint/2010/main" val="861888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itle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73" y="-89014"/>
            <a:ext cx="9050253" cy="640080"/>
          </a:xfrm>
        </p:spPr>
        <p:txBody>
          <a:bodyPr>
            <a:normAutofit/>
          </a:bodyPr>
          <a:lstStyle/>
          <a:p>
            <a:r>
              <a:rPr lang="en-US" sz="2800" dirty="0"/>
              <a:t>AWS Lambda - 1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AE54BF-2581-4D14-A1E9-89136622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766E6-3399-3988-029A-9B34D9136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045"/>
            <a:ext cx="12192000" cy="6121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B3AEEC-BB67-AB56-1873-4D4F801182E3}"/>
              </a:ext>
            </a:extLst>
          </p:cNvPr>
          <p:cNvSpPr txBox="1"/>
          <p:nvPr/>
        </p:nvSpPr>
        <p:spPr>
          <a:xfrm>
            <a:off x="142875" y="3248025"/>
            <a:ext cx="70119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Added AWS SQS in the destination to save the object record and </a:t>
            </a:r>
          </a:p>
          <a:p>
            <a:r>
              <a:rPr lang="en-US" dirty="0"/>
              <a:t>also for saving failures with errors for the troubleshooting later.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21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itle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73" y="-89014"/>
            <a:ext cx="9050253" cy="640080"/>
          </a:xfrm>
        </p:spPr>
        <p:txBody>
          <a:bodyPr>
            <a:normAutofit/>
          </a:bodyPr>
          <a:lstStyle/>
          <a:p>
            <a:r>
              <a:rPr lang="en-US" sz="2800" dirty="0"/>
              <a:t>AWS Lambda - 2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AE54BF-2581-4D14-A1E9-89136622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80924D-453F-9B02-7572-60079DE3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757"/>
            <a:ext cx="7940351" cy="143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1C950A-0668-1FA3-2E04-AED45C76B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768209"/>
            <a:ext cx="8733453" cy="1583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1A659-5DF3-C537-6358-826410A35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89553"/>
            <a:ext cx="9050253" cy="395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44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itle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73" y="-89014"/>
            <a:ext cx="9050253" cy="640080"/>
          </a:xfrm>
        </p:spPr>
        <p:txBody>
          <a:bodyPr>
            <a:normAutofit/>
          </a:bodyPr>
          <a:lstStyle/>
          <a:p>
            <a:r>
              <a:rPr lang="en-US" sz="2800" dirty="0"/>
              <a:t>AWS SQS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AE54BF-2581-4D14-A1E9-89136622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183420-0C58-1062-CBD8-B42DDAB3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5258"/>
            <a:ext cx="12192000" cy="51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36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950" y="8033"/>
            <a:ext cx="6486128" cy="549752"/>
          </a:xfrm>
        </p:spPr>
        <p:txBody>
          <a:bodyPr>
            <a:normAutofit/>
          </a:bodyPr>
          <a:lstStyle/>
          <a:p>
            <a:r>
              <a:rPr lang="en-US" sz="2400" dirty="0"/>
              <a:t>Created 3 Security Groups (Public)</a:t>
            </a:r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E15A50B-8FED-DADF-936B-10A0E4C5C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742" y="716610"/>
            <a:ext cx="10999258" cy="58223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7F6487-A0CA-8F54-F83F-05420932783D}"/>
              </a:ext>
            </a:extLst>
          </p:cNvPr>
          <p:cNvSpPr txBox="1"/>
          <p:nvPr/>
        </p:nvSpPr>
        <p:spPr>
          <a:xfrm>
            <a:off x="2505075" y="4200525"/>
            <a:ext cx="686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Opened all ports from everywhere along with </a:t>
            </a:r>
            <a:r>
              <a:rPr lang="en-US" dirty="0" err="1"/>
              <a:t>ssh</a:t>
            </a:r>
            <a:r>
              <a:rPr lang="en-US" dirty="0"/>
              <a:t> and http traffic</a:t>
            </a:r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itle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73" y="-89014"/>
            <a:ext cx="9050253" cy="640080"/>
          </a:xfrm>
        </p:spPr>
        <p:txBody>
          <a:bodyPr>
            <a:normAutofit/>
          </a:bodyPr>
          <a:lstStyle/>
          <a:p>
            <a:r>
              <a:rPr lang="en-US" sz="2800" dirty="0"/>
              <a:t>AWS S3, Lambda, </a:t>
            </a:r>
            <a:r>
              <a:rPr lang="en-US" sz="2800" dirty="0" err="1"/>
              <a:t>Sqs</a:t>
            </a:r>
            <a:r>
              <a:rPr lang="en-US" sz="2800" dirty="0"/>
              <a:t>, SNS Results - 1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AE54BF-2581-4D14-A1E9-89136622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5292E-22D7-E076-41BE-575E6D29D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49" y="438539"/>
            <a:ext cx="5465155" cy="6176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FA575-98B2-CDC8-63B3-D6CD722B5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103" y="434975"/>
            <a:ext cx="5682322" cy="60374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3BBCE4-47D4-54A1-12CC-FFF8A8897863}"/>
              </a:ext>
            </a:extLst>
          </p:cNvPr>
          <p:cNvSpPr txBox="1"/>
          <p:nvPr/>
        </p:nvSpPr>
        <p:spPr>
          <a:xfrm>
            <a:off x="151385" y="6181183"/>
            <a:ext cx="5944614" cy="584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Connected to private ec2 through public ec2 &amp; created a file using vi editor &amp; then checking for all the available S3 buckets.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A267A-B8FB-4EB7-58D8-680E3DEEB87B}"/>
              </a:ext>
            </a:extLst>
          </p:cNvPr>
          <p:cNvSpPr txBox="1"/>
          <p:nvPr/>
        </p:nvSpPr>
        <p:spPr>
          <a:xfrm>
            <a:off x="6096001" y="6012183"/>
            <a:ext cx="5944614" cy="584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Checking all the files in S3 bucket and then uploading the file to it and triggering the workflow.</a:t>
            </a:r>
          </a:p>
        </p:txBody>
      </p:sp>
    </p:spTree>
    <p:extLst>
      <p:ext uri="{BB962C8B-B14F-4D97-AF65-F5344CB8AC3E}">
        <p14:creationId xmlns:p14="http://schemas.microsoft.com/office/powerpoint/2010/main" val="618505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itle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73" y="-89014"/>
            <a:ext cx="9050253" cy="640080"/>
          </a:xfrm>
        </p:spPr>
        <p:txBody>
          <a:bodyPr>
            <a:normAutofit/>
          </a:bodyPr>
          <a:lstStyle/>
          <a:p>
            <a:r>
              <a:rPr lang="en-US" sz="2800" dirty="0"/>
              <a:t>AWS S3, Lambda, </a:t>
            </a:r>
            <a:r>
              <a:rPr lang="en-US" sz="2800" dirty="0" err="1"/>
              <a:t>Sqs</a:t>
            </a:r>
            <a:r>
              <a:rPr lang="en-US" sz="2800" dirty="0"/>
              <a:t>, SNS Results - 2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AE54BF-2581-4D14-A1E9-89136622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CF59D-5F6B-AD0A-7AAB-5D713266D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26" y="777010"/>
            <a:ext cx="9000000" cy="53039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04208-D863-0DEA-F573-A4C6F861D60C}"/>
              </a:ext>
            </a:extLst>
          </p:cNvPr>
          <p:cNvSpPr txBox="1"/>
          <p:nvPr/>
        </p:nvSpPr>
        <p:spPr>
          <a:xfrm>
            <a:off x="4276818" y="5633895"/>
            <a:ext cx="5944614" cy="584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Got email notification for file upload through private ec2 which </a:t>
            </a:r>
          </a:p>
          <a:p>
            <a:r>
              <a:rPr lang="en-US" sz="1600" dirty="0"/>
              <a:t>Contains object records.</a:t>
            </a:r>
          </a:p>
        </p:txBody>
      </p:sp>
    </p:spTree>
    <p:extLst>
      <p:ext uri="{BB962C8B-B14F-4D97-AF65-F5344CB8AC3E}">
        <p14:creationId xmlns:p14="http://schemas.microsoft.com/office/powerpoint/2010/main" val="2292763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itle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73" y="-89014"/>
            <a:ext cx="9050253" cy="640080"/>
          </a:xfrm>
        </p:spPr>
        <p:txBody>
          <a:bodyPr>
            <a:normAutofit/>
          </a:bodyPr>
          <a:lstStyle/>
          <a:p>
            <a:r>
              <a:rPr lang="en-US" sz="2800" dirty="0"/>
              <a:t>AWS S3, Lambda, </a:t>
            </a:r>
            <a:r>
              <a:rPr lang="en-US" sz="2800" dirty="0" err="1"/>
              <a:t>Sqs</a:t>
            </a:r>
            <a:r>
              <a:rPr lang="en-US" sz="2800" dirty="0"/>
              <a:t>, SNS Results - 3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AE54BF-2581-4D14-A1E9-89136622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FD157-B213-A44D-79B6-06D8651F6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46" y="542847"/>
            <a:ext cx="11066106" cy="61786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01AAC2-D123-FE2B-ED57-9F01A31FF317}"/>
              </a:ext>
            </a:extLst>
          </p:cNvPr>
          <p:cNvSpPr txBox="1"/>
          <p:nvPr/>
        </p:nvSpPr>
        <p:spPr>
          <a:xfrm>
            <a:off x="8742492" y="2754816"/>
            <a:ext cx="3152374" cy="132343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Message got saved in SQS queue consisting of the object records along with the lambda function execution status which is shown successful here.</a:t>
            </a:r>
          </a:p>
        </p:txBody>
      </p:sp>
    </p:spTree>
    <p:extLst>
      <p:ext uri="{BB962C8B-B14F-4D97-AF65-F5344CB8AC3E}">
        <p14:creationId xmlns:p14="http://schemas.microsoft.com/office/powerpoint/2010/main" val="3248262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/>
          <a:lstStyle/>
          <a:p>
            <a:r>
              <a:rPr lang="en-US" dirty="0"/>
              <a:t>Created by :</a:t>
            </a:r>
          </a:p>
          <a:p>
            <a:r>
              <a:rPr lang="en-US" dirty="0"/>
              <a:t>Aayush Singh</a:t>
            </a:r>
          </a:p>
          <a:p>
            <a:r>
              <a:rPr lang="en-US" dirty="0"/>
              <a:t>Software Engineer (</a:t>
            </a:r>
            <a:r>
              <a:rPr lang="en-US" dirty="0" err="1"/>
              <a:t>HCLTech</a:t>
            </a:r>
            <a:r>
              <a:rPr lang="en-US"/>
              <a:t>)</a:t>
            </a:r>
            <a:endParaRPr lang="en-US" dirty="0"/>
          </a:p>
          <a:p>
            <a:r>
              <a:rPr lang="en-US" dirty="0"/>
              <a:t>aayushsinghx0709@gmail.com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950" y="8033"/>
            <a:ext cx="6486128" cy="549752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Created 3 Security Groups (Private)</a:t>
            </a:r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3B17D-0E13-428B-F95F-F296EF382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660" y="557785"/>
            <a:ext cx="10961033" cy="52668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798824-8F0E-81BF-0B0D-05FA3CF2EC80}"/>
              </a:ext>
            </a:extLst>
          </p:cNvPr>
          <p:cNvSpPr txBox="1"/>
          <p:nvPr/>
        </p:nvSpPr>
        <p:spPr>
          <a:xfrm>
            <a:off x="5191125" y="6115549"/>
            <a:ext cx="6177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Allowing all traffic coming from only public security group</a:t>
            </a:r>
          </a:p>
        </p:txBody>
      </p:sp>
    </p:spTree>
    <p:extLst>
      <p:ext uri="{BB962C8B-B14F-4D97-AF65-F5344CB8AC3E}">
        <p14:creationId xmlns:p14="http://schemas.microsoft.com/office/powerpoint/2010/main" val="438402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950" y="8033"/>
            <a:ext cx="6486128" cy="549752"/>
          </a:xfrm>
        </p:spPr>
        <p:txBody>
          <a:bodyPr>
            <a:normAutofit/>
          </a:bodyPr>
          <a:lstStyle/>
          <a:p>
            <a:r>
              <a:rPr lang="en-US" sz="2400" dirty="0"/>
              <a:t>Created 3 Security Groups (RDS DB)</a:t>
            </a:r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AB36B-18DA-BC3A-3C40-CB03D677B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82" y="661529"/>
            <a:ext cx="11028752" cy="5188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A67F0-3BD1-7E2F-41F8-D04F6EE6BD66}"/>
              </a:ext>
            </a:extLst>
          </p:cNvPr>
          <p:cNvSpPr txBox="1"/>
          <p:nvPr/>
        </p:nvSpPr>
        <p:spPr>
          <a:xfrm>
            <a:off x="5000625" y="5954038"/>
            <a:ext cx="643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Allowing all traffic coming from only private security group</a:t>
            </a:r>
          </a:p>
        </p:txBody>
      </p:sp>
    </p:spTree>
    <p:extLst>
      <p:ext uri="{BB962C8B-B14F-4D97-AF65-F5344CB8AC3E}">
        <p14:creationId xmlns:p14="http://schemas.microsoft.com/office/powerpoint/2010/main" val="424037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12963" cy="494522"/>
          </a:xfrm>
        </p:spPr>
        <p:txBody>
          <a:bodyPr>
            <a:normAutofit/>
          </a:bodyPr>
          <a:lstStyle/>
          <a:p>
            <a:r>
              <a:rPr lang="en-US" sz="2800" dirty="0"/>
              <a:t>Launch Template (Public Version)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B337C80-FD7A-670A-5D1F-21EC75FDE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522"/>
            <a:ext cx="8622101" cy="414676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F7CAEEB-101A-4830-D0EA-017E8F43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88841"/>
            <a:ext cx="8990713" cy="23561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1CCE236-68B3-9E33-F400-B85EB825DBCB}"/>
              </a:ext>
            </a:extLst>
          </p:cNvPr>
          <p:cNvSpPr txBox="1"/>
          <p:nvPr/>
        </p:nvSpPr>
        <p:spPr>
          <a:xfrm>
            <a:off x="3254384" y="4119509"/>
            <a:ext cx="3799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Public security group with auto assign public IPs to ec2 instances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1DEE67-7053-9DF6-3F7F-16B8937ACC92}"/>
              </a:ext>
            </a:extLst>
          </p:cNvPr>
          <p:cNvSpPr txBox="1"/>
          <p:nvPr/>
        </p:nvSpPr>
        <p:spPr>
          <a:xfrm>
            <a:off x="252849" y="3872568"/>
            <a:ext cx="2182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Amazon Linux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4A269F-E950-CC8B-6B6B-7BA3EE29D209}"/>
              </a:ext>
            </a:extLst>
          </p:cNvPr>
          <p:cNvSpPr txBox="1"/>
          <p:nvPr/>
        </p:nvSpPr>
        <p:spPr>
          <a:xfrm>
            <a:off x="3069653" y="5373826"/>
            <a:ext cx="5595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To install webserver and edit index file for the public</a:t>
            </a:r>
          </a:p>
          <a:p>
            <a:r>
              <a:rPr lang="en-IN" dirty="0"/>
              <a:t>Ec2 instances</a:t>
            </a:r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7498A0-1DDD-422F-20C3-9F76A21E8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8" y="4867812"/>
            <a:ext cx="11858543" cy="16112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99C5CC-191B-2478-C6BE-27ED81BEB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78972"/>
            <a:ext cx="8745484" cy="41098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12963" cy="494522"/>
          </a:xfrm>
        </p:spPr>
        <p:txBody>
          <a:bodyPr>
            <a:normAutofit/>
          </a:bodyPr>
          <a:lstStyle/>
          <a:p>
            <a:r>
              <a:rPr lang="en-US" sz="2800" dirty="0"/>
              <a:t>Launch Template (Private Version)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CCE236-68B3-9E33-F400-B85EB825DBCB}"/>
              </a:ext>
            </a:extLst>
          </p:cNvPr>
          <p:cNvSpPr txBox="1"/>
          <p:nvPr/>
        </p:nvSpPr>
        <p:spPr>
          <a:xfrm>
            <a:off x="3413989" y="4021858"/>
            <a:ext cx="3799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Private security group with no public IPs to ec2 instances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1DEE67-7053-9DF6-3F7F-16B8937ACC92}"/>
              </a:ext>
            </a:extLst>
          </p:cNvPr>
          <p:cNvSpPr txBox="1"/>
          <p:nvPr/>
        </p:nvSpPr>
        <p:spPr>
          <a:xfrm>
            <a:off x="403675" y="3683304"/>
            <a:ext cx="2182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Amazon Linux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49724-5CAE-915F-F832-7D755D5FF072}"/>
              </a:ext>
            </a:extLst>
          </p:cNvPr>
          <p:cNvSpPr txBox="1"/>
          <p:nvPr/>
        </p:nvSpPr>
        <p:spPr>
          <a:xfrm>
            <a:off x="3545633" y="5607698"/>
            <a:ext cx="485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To install </a:t>
            </a:r>
            <a:r>
              <a:rPr lang="en-IN" dirty="0" err="1"/>
              <a:t>mysql</a:t>
            </a:r>
            <a:r>
              <a:rPr lang="en-IN" dirty="0"/>
              <a:t> client in private ec2 instances</a:t>
            </a:r>
          </a:p>
        </p:txBody>
      </p:sp>
    </p:spTree>
    <p:extLst>
      <p:ext uri="{BB962C8B-B14F-4D97-AF65-F5344CB8AC3E}">
        <p14:creationId xmlns:p14="http://schemas.microsoft.com/office/powerpoint/2010/main" val="2632990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0"/>
            <a:ext cx="10318690" cy="438539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Auto Scaling group Public - 1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B455FC3-0FBC-8530-0EE6-6543471A8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24" y="438539"/>
            <a:ext cx="10416576" cy="579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0"/>
            <a:ext cx="10318690" cy="438539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Auto Scaling group Public - 2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245305-ABD5-6363-7F24-A748281C9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0" y="438539"/>
            <a:ext cx="11758679" cy="4953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AAB7D-9B9E-28C7-B061-BC63C6A2E2AE}"/>
              </a:ext>
            </a:extLst>
          </p:cNvPr>
          <p:cNvSpPr txBox="1"/>
          <p:nvPr/>
        </p:nvSpPr>
        <p:spPr>
          <a:xfrm>
            <a:off x="5648130" y="2444621"/>
            <a:ext cx="328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Public subnets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CF93A7-4C80-6846-18DE-2A8CF5AFC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261" y="4820035"/>
            <a:ext cx="7401078" cy="196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1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{02356A0F-6EE2-45A4-8ADA-C1A6484225FC}tf16411248_win32</Template>
  <TotalTime>195</TotalTime>
  <Words>651</Words>
  <Application>Microsoft Office PowerPoint</Application>
  <PresentationFormat>Widescreen</PresentationFormat>
  <Paragraphs>144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Avenir Next LT Pro Light</vt:lpstr>
      <vt:lpstr>Calibri</vt:lpstr>
      <vt:lpstr>Posterama</vt:lpstr>
      <vt:lpstr>Times New Roman</vt:lpstr>
      <vt:lpstr>Office Theme</vt:lpstr>
      <vt:lpstr>AWS developer Capstone project – 3 tier architecture</vt:lpstr>
      <vt:lpstr>Created VPC</vt:lpstr>
      <vt:lpstr>Created 3 Security Groups (Public)</vt:lpstr>
      <vt:lpstr>Created 3 Security Groups (Private)</vt:lpstr>
      <vt:lpstr>Created 3 Security Groups (RDS DB)</vt:lpstr>
      <vt:lpstr>Launch Template (Public Version)</vt:lpstr>
      <vt:lpstr>Launch Template (Private Version)</vt:lpstr>
      <vt:lpstr>Auto Scaling group Public - 1</vt:lpstr>
      <vt:lpstr>Auto Scaling group Public - 2</vt:lpstr>
      <vt:lpstr>Auto Scaling group Private - 1</vt:lpstr>
      <vt:lpstr>Auto Scaling group Private - 2</vt:lpstr>
      <vt:lpstr>Target Group Public</vt:lpstr>
      <vt:lpstr>Target Group Optional - 1</vt:lpstr>
      <vt:lpstr>Target Group Optional - 2</vt:lpstr>
      <vt:lpstr>Load balancer public - 1</vt:lpstr>
      <vt:lpstr>Load balancer public - 2</vt:lpstr>
      <vt:lpstr>All Ec2 Instances</vt:lpstr>
      <vt:lpstr>Load balancer results</vt:lpstr>
      <vt:lpstr>RDS - subnet group</vt:lpstr>
      <vt:lpstr>RDS – Database - 1</vt:lpstr>
      <vt:lpstr>RDS – Database - 2</vt:lpstr>
      <vt:lpstr>RDS – Database - 3</vt:lpstr>
      <vt:lpstr>Connecting to RDS through private ec2 in public ec2</vt:lpstr>
      <vt:lpstr>AWS S3 Bucket</vt:lpstr>
      <vt:lpstr>AWS S3 Role for ec2 instance</vt:lpstr>
      <vt:lpstr>AWS SNS</vt:lpstr>
      <vt:lpstr>AWS Lambda - 1 </vt:lpstr>
      <vt:lpstr>AWS Lambda - 2</vt:lpstr>
      <vt:lpstr>AWS SQS</vt:lpstr>
      <vt:lpstr>AWS S3, Lambda, Sqs, SNS Results - 1</vt:lpstr>
      <vt:lpstr>AWS S3, Lambda, Sqs, SNS Results - 2</vt:lpstr>
      <vt:lpstr>AWS S3, Lambda, Sqs, SNS Results - 3</vt:lpstr>
      <vt:lpstr>THANK YOU</vt:lpstr>
    </vt:vector>
  </TitlesOfParts>
  <Company>Chevron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developer Capstone project - architecture</dc:title>
  <dc:creator>Singh, Aayush [HCL]</dc:creator>
  <cp:lastModifiedBy>AAYUSH SINGH</cp:lastModifiedBy>
  <cp:revision>9</cp:revision>
  <dcterms:created xsi:type="dcterms:W3CDTF">2023-06-19T09:30:37Z</dcterms:created>
  <dcterms:modified xsi:type="dcterms:W3CDTF">2023-06-24T18:41:22Z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8f679ab1-67ee-4ade-bf10-305ce58f7b01_Enabled">
    <vt:lpwstr>true</vt:lpwstr>
  </property>
  <property fmtid="{D5CDD505-2E9C-101B-9397-08002B2CF9AE}" pid="4" name="MSIP_Label_8f679ab1-67ee-4ade-bf10-305ce58f7b01_SetDate">
    <vt:lpwstr>2023-06-19T09:41:29Z</vt:lpwstr>
  </property>
  <property fmtid="{D5CDD505-2E9C-101B-9397-08002B2CF9AE}" pid="5" name="MSIP_Label_8f679ab1-67ee-4ade-bf10-305ce58f7b01_Method">
    <vt:lpwstr>Privileged</vt:lpwstr>
  </property>
  <property fmtid="{D5CDD505-2E9C-101B-9397-08002B2CF9AE}" pid="6" name="MSIP_Label_8f679ab1-67ee-4ade-bf10-305ce58f7b01_Name">
    <vt:lpwstr>Public</vt:lpwstr>
  </property>
  <property fmtid="{D5CDD505-2E9C-101B-9397-08002B2CF9AE}" pid="7" name="MSIP_Label_8f679ab1-67ee-4ade-bf10-305ce58f7b01_SiteId">
    <vt:lpwstr>fd799da1-bfc1-4234-a91c-72b3a1cb9e26</vt:lpwstr>
  </property>
  <property fmtid="{D5CDD505-2E9C-101B-9397-08002B2CF9AE}" pid="8" name="MSIP_Label_8f679ab1-67ee-4ade-bf10-305ce58f7b01_ActionId">
    <vt:lpwstr>5038f0b9-3211-4708-8e2b-035c36e767ca</vt:lpwstr>
  </property>
  <property fmtid="{D5CDD505-2E9C-101B-9397-08002B2CF9AE}" pid="9" name="MSIP_Label_8f679ab1-67ee-4ade-bf10-305ce58f7b01_ContentBits">
    <vt:lpwstr>0</vt:lpwstr>
  </property>
</Properties>
</file>